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0"/>
  </p:notesMasterIdLst>
  <p:handoutMasterIdLst>
    <p:handoutMasterId r:id="rId41"/>
  </p:handoutMasterIdLst>
  <p:sldIdLst>
    <p:sldId id="257" r:id="rId2"/>
    <p:sldId id="307" r:id="rId3"/>
    <p:sldId id="345" r:id="rId4"/>
    <p:sldId id="329" r:id="rId5"/>
    <p:sldId id="334" r:id="rId6"/>
    <p:sldId id="335" r:id="rId7"/>
    <p:sldId id="336" r:id="rId8"/>
    <p:sldId id="337" r:id="rId9"/>
    <p:sldId id="309" r:id="rId10"/>
    <p:sldId id="310" r:id="rId11"/>
    <p:sldId id="365" r:id="rId12"/>
    <p:sldId id="333" r:id="rId13"/>
    <p:sldId id="354" r:id="rId14"/>
    <p:sldId id="332" r:id="rId15"/>
    <p:sldId id="356" r:id="rId16"/>
    <p:sldId id="368" r:id="rId17"/>
    <p:sldId id="366" r:id="rId18"/>
    <p:sldId id="367" r:id="rId19"/>
    <p:sldId id="315" r:id="rId20"/>
    <p:sldId id="306" r:id="rId21"/>
    <p:sldId id="312" r:id="rId22"/>
    <p:sldId id="340" r:id="rId23"/>
    <p:sldId id="338" r:id="rId24"/>
    <p:sldId id="339" r:id="rId25"/>
    <p:sldId id="342" r:id="rId26"/>
    <p:sldId id="343" r:id="rId27"/>
    <p:sldId id="344" r:id="rId28"/>
    <p:sldId id="341" r:id="rId29"/>
    <p:sldId id="357" r:id="rId30"/>
    <p:sldId id="358" r:id="rId31"/>
    <p:sldId id="359" r:id="rId32"/>
    <p:sldId id="361" r:id="rId33"/>
    <p:sldId id="362" r:id="rId34"/>
    <p:sldId id="360" r:id="rId35"/>
    <p:sldId id="363" r:id="rId36"/>
    <p:sldId id="369" r:id="rId37"/>
    <p:sldId id="370" r:id="rId38"/>
    <p:sldId id="305" r:id="rId39"/>
  </p:sldIdLst>
  <p:sldSz cx="9144000" cy="6858000" type="screen4x3"/>
  <p:notesSz cx="6805613" cy="9939338"/>
  <p:embeddedFontLst>
    <p:embeddedFont>
      <p:font typeface="맑은 고딕" panose="020B0503020000020004" pitchFamily="50" charset="-127"/>
      <p:regular r:id="rId42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AF5"/>
    <a:srgbClr val="1D314E"/>
    <a:srgbClr val="8DBDF7"/>
    <a:srgbClr val="3D3C3E"/>
    <a:srgbClr val="063656"/>
    <a:srgbClr val="08456E"/>
    <a:srgbClr val="569CF0"/>
    <a:srgbClr val="5DAAFF"/>
    <a:srgbClr val="47B0FF"/>
    <a:srgbClr val="DD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51" autoAdjust="0"/>
    <p:restoredTop sz="86364" autoAdjust="0"/>
  </p:normalViewPr>
  <p:slideViewPr>
    <p:cSldViewPr snapToGrid="0">
      <p:cViewPr varScale="1">
        <p:scale>
          <a:sx n="121" d="100"/>
          <a:sy n="121" d="100"/>
        </p:scale>
        <p:origin x="1200" y="114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7752"/>
    </p:cViewPr>
  </p:sorterViewPr>
  <p:notesViewPr>
    <p:cSldViewPr snapToGrid="0" showGuides="1">
      <p:cViewPr varScale="1">
        <p:scale>
          <a:sx n="75" d="100"/>
          <a:sy n="75" d="100"/>
        </p:scale>
        <p:origin x="2717" y="48"/>
      </p:cViewPr>
      <p:guideLst>
        <p:guide orient="horz" pos="3131"/>
        <p:guide pos="214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2016-12-26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2016-12-26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5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1493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337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7193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8558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6512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8638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855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9646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2176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158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892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3467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3732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3807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802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9615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9985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4757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632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6152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629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6175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1445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300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4069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9356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8540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265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2790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2402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3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61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446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64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199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467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915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2016-12-26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제목을 입력하세요</a:t>
            </a:r>
            <a:endParaRPr lang="en-US" altLang="ko-KR" dirty="0" smtClean="0"/>
          </a:p>
          <a:p>
            <a:pPr lvl="0"/>
            <a:endParaRPr lang="ko-KR" altLang="en-US" dirty="0" smtClean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2016-12-26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 smtClean="0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내용을 입력하십시오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2016-12-26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2016-12-26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2016-12-26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2016-12-26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yh0130@yonsei.ac.k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reddit.com/r/programming/comments/fqtqk/if_programming_languages_were_essays/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nho0130/CAU_Python/blob/master/cau_python_class/ch01_hello_world.py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ircuitstoday.com/compilers-vs-interpreters-an-overview-of-the-difference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il.chann.kr/python/coding-convention" TargetMode="Externa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ohankyun/python-django-study/wiki/00.-python-%EC%9D%B4%EB%9E%80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google.github.io/styleguide/pyguide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nho0130/CAU_Python/blob/master/cau_python_class/ch01_coding_convention.py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nho0130/CAU_Python/blob/master/cau_python_class/ch01_coding_convention.py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743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keithcu.com/wordpress/?page_id=1165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what-docker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hyperlink" Target="http://www.slideshare.net/pyrasis/docker-fordummies-44424016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pseg.or.kr/pseg/infoinstall/6076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products/docker-toolbox" TargetMode="External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ocker.com/products/docker-toolbox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hyperlink" Target="https://www.docker.com/products/docker-toolbox" TargetMode="Externa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hyperlink" Target="https://www.docker.com/products/docker-toolbox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sites/default/files/Docker_CheatSheet_08.09.2016_0.pdf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https://www.continuum.io/downloads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kbig.kr/?q=infra/edu_practice_apply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tsarang.co.kr/download/main.html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tsarang.co.kr/download/main.html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repo.continuum.io/archive/Anaconda2-4.2.0-Linux-x86.sh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hyperlink" Target="http://www.netsarang.co.kr/download/main.html" TargetMode="Externa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tinuum.io/download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tinuum.io/download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tinuum.io/download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tinuum.io/download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ublimetext.com/2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blogs.perceptionsystem.com/infographic/java-vs-python-programming-language-productiv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3" y="1902397"/>
            <a:ext cx="8406000" cy="1532289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Start Programming with Google Python Style Guide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/>
          <p:cNvSpPr txBox="1">
            <a:spLocks/>
          </p:cNvSpPr>
          <p:nvPr/>
        </p:nvSpPr>
        <p:spPr>
          <a:xfrm>
            <a:off x="364803" y="3901440"/>
            <a:ext cx="8406000" cy="22707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맹 윤 </a:t>
            </a:r>
            <a:r>
              <a:rPr lang="ko-KR" altLang="en-US" sz="2800" b="1" spc="-150" dirty="0" smtClean="0">
                <a:solidFill>
                  <a:schemeClr val="bg1">
                    <a:lumMod val="50000"/>
                  </a:schemeClr>
                </a:solidFill>
              </a:rPr>
              <a:t>호 </a:t>
            </a:r>
            <a:endParaRPr lang="ko-KR" altLang="en-US" sz="28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Yunho </a:t>
            </a:r>
            <a:r>
              <a:rPr lang="en-US" altLang="ko-KR" sz="2800" b="1" spc="-150" dirty="0" smtClean="0">
                <a:solidFill>
                  <a:schemeClr val="bg1">
                    <a:lumMod val="50000"/>
                  </a:schemeClr>
                </a:solidFill>
              </a:rPr>
              <a:t>Maeng</a:t>
            </a:r>
            <a:endParaRPr lang="en-US" altLang="ko-KR" sz="28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20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</a:rPr>
              <a:t>Business Big Data Analysis, </a:t>
            </a:r>
            <a:r>
              <a:rPr lang="en-US" altLang="ko-KR" sz="2000" b="1" spc="-150" dirty="0" err="1">
                <a:solidFill>
                  <a:schemeClr val="bg1">
                    <a:lumMod val="50000"/>
                  </a:schemeClr>
                </a:solidFill>
              </a:rPr>
              <a:t>Yonsei</a:t>
            </a:r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</a:rPr>
              <a:t> University</a:t>
            </a:r>
          </a:p>
          <a:p>
            <a:pPr>
              <a:lnSpc>
                <a:spcPct val="120000"/>
              </a:lnSpc>
            </a:pPr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</a:rPr>
              <a:t>Graduate School of </a:t>
            </a:r>
            <a:r>
              <a:rPr lang="en-US" altLang="ko-KR" sz="2000" b="1" spc="-150" dirty="0" smtClean="0">
                <a:solidFill>
                  <a:schemeClr val="bg1">
                    <a:lumMod val="50000"/>
                  </a:schemeClr>
                </a:solidFill>
              </a:rPr>
              <a:t>Information </a:t>
            </a:r>
          </a:p>
          <a:p>
            <a:pPr>
              <a:lnSpc>
                <a:spcPct val="120000"/>
              </a:lnSpc>
            </a:pPr>
            <a:r>
              <a:rPr lang="en-US" altLang="ko-KR" sz="2000" b="1" spc="-150" dirty="0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myh0130@yonsei.ac.kr</a:t>
            </a:r>
            <a:r>
              <a:rPr lang="en-US" altLang="ko-KR" sz="2000" b="1" spc="-15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Python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이란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?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Awesome 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10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123754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파이썬에는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다양한 라이브러리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프레임워크들이 존재하여 사용하기 간편함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/>
          </p:cNvPicPr>
          <p:nvPr/>
        </p:nvPicPr>
        <p:blipFill rotWithShape="1">
          <a:blip r:embed="rId3"/>
          <a:srcRect t="38250" b="19800"/>
          <a:stretch/>
        </p:blipFill>
        <p:spPr>
          <a:xfrm>
            <a:off x="4565650" y="5357809"/>
            <a:ext cx="4005852" cy="130050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그룹 6"/>
          <p:cNvGrpSpPr/>
          <p:nvPr/>
        </p:nvGrpSpPr>
        <p:grpSpPr>
          <a:xfrm>
            <a:off x="4565650" y="2062889"/>
            <a:ext cx="4005852" cy="3100131"/>
            <a:chOff x="242569" y="2954680"/>
            <a:chExt cx="4005852" cy="3100131"/>
          </a:xfrm>
        </p:grpSpPr>
        <p:pic>
          <p:nvPicPr>
            <p:cNvPr id="2" name="그림 1"/>
            <p:cNvPicPr>
              <a:picLocks/>
            </p:cNvPicPr>
            <p:nvPr/>
          </p:nvPicPr>
          <p:blipFill rotWithShape="1">
            <a:blip r:embed="rId4"/>
            <a:srcRect l="-1" r="-1"/>
            <a:stretch/>
          </p:blipFill>
          <p:spPr>
            <a:xfrm>
              <a:off x="242569" y="2954680"/>
              <a:ext cx="4005852" cy="31001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0" name="직사각형 29"/>
            <p:cNvSpPr/>
            <p:nvPr/>
          </p:nvSpPr>
          <p:spPr>
            <a:xfrm>
              <a:off x="472134" y="5171051"/>
              <a:ext cx="615263" cy="21649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" name="직선 화살표 연결선 5"/>
          <p:cNvCxnSpPr>
            <a:stCxn id="30" idx="2"/>
          </p:cNvCxnSpPr>
          <p:nvPr/>
        </p:nvCxnSpPr>
        <p:spPr>
          <a:xfrm flipH="1">
            <a:off x="4930346" y="4495755"/>
            <a:ext cx="172501" cy="1061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50" y="2020795"/>
            <a:ext cx="3621692" cy="4587143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19641" y="6627168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 smtClean="0"/>
              <a:t>출처</a:t>
            </a:r>
            <a:r>
              <a:rPr lang="en-US" altLang="ko-KR" sz="900" dirty="0"/>
              <a:t>: </a:t>
            </a:r>
            <a:r>
              <a:rPr lang="en-US" altLang="ko-KR" sz="900" dirty="0">
                <a:hlinkClick r:id="rId6"/>
              </a:rPr>
              <a:t>https://www.reddit.com/r/programming/comments/fqtqk/if_programming_languages_were_essays</a:t>
            </a:r>
            <a:r>
              <a:rPr lang="en-US" altLang="ko-KR" sz="900" dirty="0" smtClean="0">
                <a:hlinkClick r:id="rId6"/>
              </a:rPr>
              <a:t>/</a:t>
            </a:r>
            <a:r>
              <a:rPr lang="en-US" altLang="ko-KR" sz="900" dirty="0" smtClean="0"/>
              <a:t> 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84296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코드 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(ch01_hello_python.py)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11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11889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매우 간단하게 문자열을 출력할 수 있는 것을 확인할 수 있음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83500" y="6399467"/>
            <a:ext cx="77366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https://</a:t>
            </a:r>
            <a:r>
              <a:rPr lang="ko-KR" altLang="en-US" sz="1200" dirty="0" smtClean="0">
                <a:hlinkClick r:id="rId3"/>
              </a:rPr>
              <a:t>github.com/yunho0130/CAU_Python/blob/master/cau_python_class/ch01_hello_world.py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sp>
        <p:nvSpPr>
          <p:cNvPr id="19" name="직사각형 18"/>
          <p:cNvSpPr/>
          <p:nvPr/>
        </p:nvSpPr>
        <p:spPr>
          <a:xfrm>
            <a:off x="282290" y="1301976"/>
            <a:ext cx="84060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기본적으로 문자열 곱셈과 덧셈이 가능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한글 출력을 위한 주석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(utf-8 vs cp949),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주석은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#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을 앞에 붙이면 되고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Spyder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에서는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Ctrl+1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을 단축키로 사용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숫자의 문자 형태에 대한 이해 필요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712" y="2737019"/>
            <a:ext cx="7376009" cy="301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51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Python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이란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? 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0" y="1237545"/>
            <a:ext cx="8406001" cy="39008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컴파일 언어와는 다르게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인터프리터가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Line by line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으로 실행되는 타이밍에 코드를 실행하는 방식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인터프리터 언어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12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2290" y="1627632"/>
            <a:ext cx="84060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파이썬에서는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바이트코드라는 중간 형태로 변환 뒤 인터프리터에서 실행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인터프티러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방식으로 인해 컴파일 언어에 비해 속도가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느린편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많은 인터프리터 언어가 이를 극복하기 위해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JIT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컴파일러를 도입하고 있으나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Cpython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의 경우 아직 도입되지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않은상황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고수준 언어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vs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저수준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언어 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23" name="Picture 2" descr="interpreter vs compiler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862" y="2928383"/>
            <a:ext cx="5014855" cy="315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1938137" y="6078741"/>
            <a:ext cx="533927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 smtClean="0"/>
              <a:t>그림 </a:t>
            </a:r>
            <a:r>
              <a:rPr lang="ko-KR" altLang="en-US" sz="900" dirty="0" smtClean="0">
                <a:hlinkClick r:id="rId4"/>
              </a:rPr>
              <a:t>http</a:t>
            </a:r>
            <a:r>
              <a:rPr lang="ko-KR" altLang="en-US" sz="900" dirty="0">
                <a:hlinkClick r:id="rId4"/>
              </a:rPr>
              <a:t>://</a:t>
            </a:r>
            <a:r>
              <a:rPr lang="ko-KR" altLang="en-US" sz="900" dirty="0" smtClean="0">
                <a:hlinkClick r:id="rId4"/>
              </a:rPr>
              <a:t>www.circuitstoday.com/compilers-vs-interpreters-an-overview-of-the-differences</a:t>
            </a:r>
            <a:r>
              <a:rPr lang="ko-KR" altLang="en-US" sz="900" dirty="0" smtClean="0"/>
              <a:t> 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14098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Python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이란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? 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0" y="1237545"/>
            <a:ext cx="8406001" cy="39008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Python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은 실행시간에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자료형을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검사하며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동적으로 타입이 지정된다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동적타이핑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ynamic </a:t>
            </a: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yping)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2290" y="1627632"/>
            <a:ext cx="84060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Java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나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C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의 경우 변수선언 시점에 해당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자료형을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명시해주어야 하지만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Python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은 그렇지 않음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해당 변수에 어떤 값이 할당되느냐에 따라 동적으로 변할 수 있음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Java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에는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Generic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이라는 기능이 이를 지원함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단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한 번 지정되면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Typecasting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을 하지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않는한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변하지 않음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) 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t="7461"/>
          <a:stretch/>
        </p:blipFill>
        <p:spPr>
          <a:xfrm>
            <a:off x="1969418" y="2886766"/>
            <a:ext cx="5031743" cy="357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12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Python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이란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? 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82290" y="1367183"/>
            <a:ext cx="84688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Coding Convention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이란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프로그램을 작성할 때의 특정 스타일을 지칭하며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협업과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가독성을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위해 하나의 일관성 있는 스타일을 사용하는 것을 지칭한다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은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Coding Block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구분을 들여쓰기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(Indent)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 하며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이는 선택사항이 아닌 필수임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들여쓰기는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Space 4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개로 하는 것을 권장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IDE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자동으로 바꿔주는 경우 있음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82290" y="944503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우아한 문법을 위한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Coding Convention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52" y="2653545"/>
            <a:ext cx="3569168" cy="35190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직사각형 21"/>
          <p:cNvSpPr/>
          <p:nvPr/>
        </p:nvSpPr>
        <p:spPr>
          <a:xfrm>
            <a:off x="841136" y="3738274"/>
            <a:ext cx="1187688" cy="16221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36348" y="3900489"/>
            <a:ext cx="2278352" cy="52863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Imgu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219" y="2653545"/>
            <a:ext cx="4605875" cy="211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programmer 2 kind에 대한 이미지 검색결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7" b="31585"/>
          <a:stretch/>
        </p:blipFill>
        <p:spPr bwMode="auto">
          <a:xfrm>
            <a:off x="4565650" y="5052297"/>
            <a:ext cx="3572721" cy="155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663571" y="4735189"/>
            <a:ext cx="3569169" cy="238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50" dirty="0" smtClean="0"/>
              <a:t>그림 참조</a:t>
            </a:r>
            <a:r>
              <a:rPr lang="en-US" altLang="ko-KR" sz="950" dirty="0" smtClean="0"/>
              <a:t>: </a:t>
            </a:r>
            <a:r>
              <a:rPr lang="ko-KR" altLang="en-US" sz="950" dirty="0" smtClean="0">
                <a:hlinkClick r:id="rId6"/>
              </a:rPr>
              <a:t>https</a:t>
            </a:r>
            <a:r>
              <a:rPr lang="ko-KR" altLang="en-US" sz="950" dirty="0">
                <a:hlinkClick r:id="rId6"/>
              </a:rPr>
              <a:t>://</a:t>
            </a:r>
            <a:r>
              <a:rPr lang="ko-KR" altLang="en-US" sz="950" dirty="0" smtClean="0">
                <a:hlinkClick r:id="rId6"/>
              </a:rPr>
              <a:t>til.chann.kr/python/coding-convention</a:t>
            </a:r>
            <a:r>
              <a:rPr lang="ko-KR" altLang="en-US" sz="950" dirty="0" smtClean="0"/>
              <a:t> </a:t>
            </a:r>
            <a:endParaRPr lang="ko-KR" altLang="en-US" sz="950" dirty="0"/>
          </a:p>
        </p:txBody>
      </p:sp>
    </p:spTree>
    <p:extLst>
      <p:ext uri="{BB962C8B-B14F-4D97-AF65-F5344CB8AC3E}">
        <p14:creationId xmlns:p14="http://schemas.microsoft.com/office/powerpoint/2010/main" val="271356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Python Style Guidelines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Python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의 철학과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Google Styles Guidelines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을 바탕으로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Coding Convention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에 근거하여 강의할 예정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15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92529" y="6314377"/>
            <a:ext cx="7087585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50" dirty="0" smtClean="0"/>
              <a:t>[1] </a:t>
            </a:r>
            <a:r>
              <a:rPr lang="en-US" altLang="ko-KR" sz="950" dirty="0" smtClean="0">
                <a:hlinkClick r:id="rId3"/>
              </a:rPr>
              <a:t>https</a:t>
            </a:r>
            <a:r>
              <a:rPr lang="en-US" altLang="ko-KR" sz="950" dirty="0">
                <a:hlinkClick r:id="rId3"/>
              </a:rPr>
              <a:t>://github.com/chohankyun/python-django-study/wiki/00.-python-%</a:t>
            </a:r>
            <a:r>
              <a:rPr lang="en-US" altLang="ko-KR" sz="950" dirty="0" smtClean="0">
                <a:hlinkClick r:id="rId3"/>
              </a:rPr>
              <a:t>EC%9D%B4%EB%9E%80</a:t>
            </a:r>
            <a:endParaRPr lang="en-US" altLang="ko-KR" sz="950" dirty="0" smtClean="0"/>
          </a:p>
          <a:p>
            <a:r>
              <a:rPr lang="en-US" altLang="ko-KR" sz="950" dirty="0" smtClean="0"/>
              <a:t>[2] Google Python </a:t>
            </a:r>
            <a:r>
              <a:rPr lang="en-US" altLang="ko-KR" sz="950" dirty="0"/>
              <a:t>Style Guide </a:t>
            </a:r>
            <a:r>
              <a:rPr lang="en-US" altLang="ko-KR" sz="950" dirty="0">
                <a:hlinkClick r:id="rId4"/>
              </a:rPr>
              <a:t>https://</a:t>
            </a:r>
            <a:r>
              <a:rPr lang="en-US" altLang="ko-KR" sz="950" dirty="0" smtClean="0">
                <a:hlinkClick r:id="rId4"/>
              </a:rPr>
              <a:t>google.github.io/styleguide/pyguide.html</a:t>
            </a:r>
            <a:r>
              <a:rPr lang="en-US" altLang="ko-KR" sz="950" dirty="0" smtClean="0"/>
              <a:t>  </a:t>
            </a:r>
            <a:endParaRPr lang="ko-KR" altLang="en-US" sz="950" dirty="0"/>
          </a:p>
        </p:txBody>
      </p:sp>
      <p:sp>
        <p:nvSpPr>
          <p:cNvPr id="14" name="직사각형 13"/>
          <p:cNvSpPr/>
          <p:nvPr/>
        </p:nvSpPr>
        <p:spPr>
          <a:xfrm>
            <a:off x="321980" y="1363610"/>
            <a:ext cx="864828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Perl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'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하나 이상의 해결법이 존재한다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'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와는 정반대로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'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가장 아름다운 하나의 답이 존재한다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'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라는 명제를 모토로 하고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 모토 하에 다음과 같은 철학을 지니게 되었다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Zen of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Python[1]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Beautiful is better than ugly 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아름다운 것이 추한 것보다 낫다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Explicit is better than implicit 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명시적인 것이 암시적인 것보다 낫다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Simple is better than complex 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단순한 것이 복잡한 것보다 낫다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Complex is better than complicated 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내부적으로 복잡한 것이 외부적으로 복잡한 것보다 낫다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310907" y="328063"/>
            <a:ext cx="2082824" cy="523220"/>
            <a:chOff x="7310907" y="328063"/>
            <a:chExt cx="2082824" cy="523220"/>
          </a:xfrm>
        </p:grpSpPr>
        <p:pic>
          <p:nvPicPr>
            <p:cNvPr id="1026" name="Picture 2" descr="Google Icon에 대한 이미지 검색결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907" y="398325"/>
              <a:ext cx="347126" cy="35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7649537" y="328063"/>
              <a:ext cx="174419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spc="-150" dirty="0" smtClean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Google Style </a:t>
              </a:r>
            </a:p>
            <a:p>
              <a:r>
                <a:rPr lang="en-US" altLang="ko-KR" sz="1400" b="1" spc="-150" dirty="0" smtClean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Guide Line</a:t>
              </a:r>
              <a:endParaRPr lang="ko-KR" altLang="en-US" sz="1400" b="1" spc="-150" dirty="0">
                <a:ln w="0"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7657" y="3452673"/>
            <a:ext cx="3835254" cy="27721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6212911" y="3422393"/>
            <a:ext cx="394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[2]</a:t>
            </a: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587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코드 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ch01_coding_convention.py)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83500" y="6399467"/>
            <a:ext cx="77366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hlinkClick r:id="rId3"/>
              </a:rPr>
              <a:t>https://</a:t>
            </a:r>
            <a:r>
              <a:rPr lang="en-US" altLang="ko-KR" sz="1200" dirty="0" smtClean="0">
                <a:hlinkClick r:id="rId3"/>
              </a:rPr>
              <a:t>github.com/yunho0130/CAU_Python/blob/master/cau_python_class/ch01_coding_convention.py</a:t>
            </a:r>
            <a:r>
              <a:rPr lang="en-US" altLang="ko-KR" sz="1200" dirty="0" smtClean="0"/>
              <a:t> 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266" y="1641263"/>
            <a:ext cx="7245974" cy="404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37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코드 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ch01_coding_convention.py)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83500" y="6399467"/>
            <a:ext cx="77366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hlinkClick r:id="rId3"/>
              </a:rPr>
              <a:t>https://</a:t>
            </a:r>
            <a:r>
              <a:rPr lang="en-US" altLang="ko-KR" sz="1200" dirty="0" smtClean="0">
                <a:hlinkClick r:id="rId3"/>
              </a:rPr>
              <a:t>github.com/yunho0130/CAU_Python/blob/master/cau_python_class/ch01_coding_convention.py</a:t>
            </a:r>
            <a:r>
              <a:rPr lang="en-US" altLang="ko-KR" sz="1200" dirty="0" smtClean="0"/>
              <a:t> 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845" y="1412738"/>
            <a:ext cx="7144339" cy="438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2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Python Style Guidelines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Python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의 철학과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Google Styles Guidelines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을 바탕으로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Coding Convention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에 근거하여 강의할 예정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18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1980" y="1363610"/>
            <a:ext cx="8648284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Naming</a:t>
            </a:r>
          </a:p>
          <a:p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스네이크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module_name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package_name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method_name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function_name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global_var_name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instance_var_name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function_parameter_name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local_var_name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-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카멜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ClassName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ExceptionName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그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외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GLOBAL_CONSTANT_NAME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</a:p>
          <a:p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피할 것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카운터나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interator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예외에 하나의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Character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사용하는 것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package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명에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dash(-)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쓰는 것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파이썬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예약어를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따로 선언하는 것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e.g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__self__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310907" y="328063"/>
            <a:ext cx="2082824" cy="523220"/>
            <a:chOff x="7310907" y="328063"/>
            <a:chExt cx="2082824" cy="523220"/>
          </a:xfrm>
        </p:grpSpPr>
        <p:pic>
          <p:nvPicPr>
            <p:cNvPr id="1026" name="Picture 2" descr="Google Icon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907" y="398325"/>
              <a:ext cx="347126" cy="35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7649537" y="328063"/>
              <a:ext cx="174419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spc="-150" dirty="0" smtClean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Google Style </a:t>
              </a:r>
            </a:p>
            <a:p>
              <a:r>
                <a:rPr lang="en-US" altLang="ko-KR" sz="1400" b="1" spc="-150" dirty="0" smtClean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Guide Line</a:t>
              </a:r>
              <a:endParaRPr lang="ko-KR" altLang="en-US" sz="1400" b="1" spc="-150" dirty="0">
                <a:ln w="0"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050" name="Picture 2" descr="code naming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283" y="2448838"/>
            <a:ext cx="3355186" cy="391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27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Version 2 vs 3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19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Python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의 경우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2.7.x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버전과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3.x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버전간의 호환성 이슈가 있음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1980" y="1363610"/>
            <a:ext cx="86482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Anaconda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기본으로 설치되어 있는 </a:t>
            </a: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Jupyter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활용하면 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버전과 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버전 둘 다 활용가능</a:t>
            </a:r>
            <a:endParaRPr lang="ko-KR" altLang="en-US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1980" y="6463022"/>
            <a:ext cx="310373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smtClean="0"/>
              <a:t>Python 2</a:t>
            </a:r>
            <a:r>
              <a:rPr lang="ko-KR" altLang="en-US" sz="900" dirty="0" smtClean="0"/>
              <a:t>버전과 </a:t>
            </a:r>
            <a:r>
              <a:rPr lang="en-US" altLang="ko-KR" sz="900" dirty="0" smtClean="0"/>
              <a:t>3</a:t>
            </a:r>
            <a:r>
              <a:rPr lang="ko-KR" altLang="en-US" sz="900" dirty="0" smtClean="0"/>
              <a:t>버전의 차이 </a:t>
            </a:r>
            <a:r>
              <a:rPr lang="ko-KR" altLang="en-US" sz="900" dirty="0" smtClean="0">
                <a:hlinkClick r:id="rId3"/>
              </a:rPr>
              <a:t>https</a:t>
            </a:r>
            <a:r>
              <a:rPr lang="ko-KR" altLang="en-US" sz="900" dirty="0">
                <a:hlinkClick r:id="rId3"/>
              </a:rPr>
              <a:t>://</a:t>
            </a:r>
            <a:r>
              <a:rPr lang="ko-KR" altLang="en-US" sz="900" dirty="0" smtClean="0">
                <a:hlinkClick r:id="rId3"/>
              </a:rPr>
              <a:t>wikidocs.net/743</a:t>
            </a:r>
            <a:r>
              <a:rPr lang="ko-KR" altLang="en-US" sz="900" dirty="0" smtClean="0"/>
              <a:t>  </a:t>
            </a:r>
            <a:endParaRPr lang="ko-KR" altLang="en-US" sz="900" dirty="0"/>
          </a:p>
        </p:txBody>
      </p:sp>
      <p:sp>
        <p:nvSpPr>
          <p:cNvPr id="17" name="직사각형 16"/>
          <p:cNvSpPr/>
          <p:nvPr/>
        </p:nvSpPr>
        <p:spPr>
          <a:xfrm>
            <a:off x="6154533" y="5196112"/>
            <a:ext cx="245493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-150" dirty="0" smtClean="0">
                <a:ln w="0"/>
              </a:rPr>
              <a:t>줄 바꿈 방지</a:t>
            </a:r>
            <a:endParaRPr lang="en-US" altLang="ko-KR" sz="1600" b="1" spc="-150" dirty="0" smtClean="0">
              <a:ln w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2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2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 Style Guide</a:t>
            </a:r>
            <a:r>
              <a:rPr lang="ko-KR" altLang="en-US" sz="12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의하면 쓰지 않는 것을 추천</a:t>
            </a:r>
            <a:r>
              <a:rPr lang="en-US" altLang="ko-KR" sz="12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ko-KR" altLang="en-US" sz="12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741" y="1870870"/>
            <a:ext cx="2425214" cy="2186491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185470" y="5196112"/>
            <a:ext cx="276035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spc="-150" dirty="0" smtClean="0">
                <a:ln w="0"/>
              </a:rPr>
              <a:t>Print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2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2.7 </a:t>
            </a:r>
            <a:r>
              <a:rPr lang="ko-KR" altLang="en-US" sz="12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버전에서도 </a:t>
            </a:r>
            <a:r>
              <a:rPr lang="en-US" altLang="ko-KR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print (“hello python”) </a:t>
            </a:r>
            <a:r>
              <a:rPr lang="ko-KR" altLang="en-US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작동합니다</a:t>
            </a:r>
            <a:r>
              <a:rPr lang="en-US" altLang="ko-KR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endParaRPr lang="ko-KR" altLang="en-US" sz="12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80287" y="5196112"/>
            <a:ext cx="260124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-150" dirty="0" smtClean="0">
                <a:ln w="0"/>
              </a:rPr>
              <a:t>기본 </a:t>
            </a:r>
            <a:r>
              <a:rPr lang="ko-KR" altLang="en-US" sz="1600" b="1" spc="-150" dirty="0" err="1" smtClean="0">
                <a:ln w="0"/>
              </a:rPr>
              <a:t>인코딩</a:t>
            </a:r>
            <a:r>
              <a:rPr lang="ko-KR" altLang="en-US" sz="1600" b="1" spc="-150" dirty="0" smtClean="0">
                <a:ln w="0"/>
              </a:rPr>
              <a:t> 방식 변경</a:t>
            </a:r>
            <a:endParaRPr lang="en-US" altLang="ko-KR" sz="1600" b="1" spc="-150" dirty="0" smtClean="0">
              <a:ln w="0"/>
            </a:endParaRPr>
          </a:p>
          <a:p>
            <a:endParaRPr lang="en-US" altLang="ko-KR" sz="12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2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 -*- coding: utf-8 -*- </a:t>
            </a:r>
            <a:endParaRPr lang="en-US" altLang="ko-KR" sz="12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2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한글 </a:t>
            </a:r>
            <a:r>
              <a:rPr lang="ko-KR" altLang="en-US" sz="12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입력시</a:t>
            </a:r>
            <a:r>
              <a:rPr lang="ko-KR" altLang="en-US" sz="12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위의 </a:t>
            </a:r>
            <a:r>
              <a:rPr lang="ko-KR" altLang="en-US" sz="12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인코딩</a:t>
            </a:r>
            <a:r>
              <a:rPr lang="ko-KR" altLang="en-US" sz="12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표기를 해야 했으나</a:t>
            </a:r>
            <a:r>
              <a:rPr lang="en-US" altLang="ko-KR" sz="12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3</a:t>
            </a:r>
            <a:r>
              <a:rPr lang="ko-KR" altLang="en-US" sz="12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버전 부터 </a:t>
            </a:r>
            <a:r>
              <a:rPr lang="en-US" altLang="ko-KR" sz="12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utf-8</a:t>
            </a:r>
            <a:r>
              <a:rPr lang="ko-KR" altLang="en-US" sz="12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 고정</a:t>
            </a:r>
            <a:endParaRPr lang="ko-KR" altLang="en-US" sz="12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528" y="1833325"/>
            <a:ext cx="2803616" cy="24302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602" y="1851515"/>
            <a:ext cx="2447689" cy="300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2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</a:rPr>
              <a:t>Ch01. Hello </a:t>
            </a:r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Python!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04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</a:rPr>
              <a:t>Docker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42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Docker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21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2220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개발자들이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MAC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을 쓰는 이유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?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2290" y="1412739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MacOS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Linux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같은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BSD Unix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계열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웹은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프론트엔드와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백엔드로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나뉘어져 있는데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백엔드를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편집하려면 서버사이드 개발 환경에서 작업을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해야함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대부분의 경우가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Unix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계열 환경임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93651" y="6098387"/>
            <a:ext cx="819179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/>
              <a:t>Unix Family Tree </a:t>
            </a:r>
            <a:r>
              <a:rPr lang="en-US" altLang="ko-KR" sz="1100" dirty="0">
                <a:hlinkClick r:id="rId3"/>
              </a:rPr>
              <a:t>http://keithcu.com/wordpress/?</a:t>
            </a:r>
            <a:r>
              <a:rPr lang="en-US" altLang="ko-KR" sz="1100" dirty="0" smtClean="0">
                <a:hlinkClick r:id="rId3"/>
              </a:rPr>
              <a:t>page_id=1165</a:t>
            </a:r>
            <a:r>
              <a:rPr lang="en-US" altLang="ko-KR" sz="1100" dirty="0" smtClean="0"/>
              <a:t> </a:t>
            </a:r>
            <a:endParaRPr lang="en-US" altLang="ko-KR" sz="1100" dirty="0"/>
          </a:p>
        </p:txBody>
      </p:sp>
      <p:pic>
        <p:nvPicPr>
          <p:cNvPr id="19" name="Picture 4" descr="unix_histo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320" y="2462323"/>
            <a:ext cx="5357079" cy="357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frontend backend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29" y="2498128"/>
            <a:ext cx="3191079" cy="340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/>
          <p:cNvSpPr/>
          <p:nvPr/>
        </p:nvSpPr>
        <p:spPr>
          <a:xfrm>
            <a:off x="4510716" y="5314181"/>
            <a:ext cx="366084" cy="3854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4144632" y="5008326"/>
            <a:ext cx="366084" cy="3854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62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Docker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22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2220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항상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Guest OS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띄워야 하는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가상머신과는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달리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Docker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Engine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으로 통합하여 성능향상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2290" y="1412739"/>
            <a:ext cx="82219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Docker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호스트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OS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 개발 환경 등을 통째로 변경하지 않고 컨테이너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Container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화 시켜서 다른 컴퓨터로 배포할 수 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 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도커를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활용하면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기존의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개발환경에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영향을 주지 않으면서 개발 환경을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구축할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수 있다는 장점이 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Backend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환경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MacOS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/Linux)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에서만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가능했던 작업들이 상당 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Docker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의해 작업이 가능함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 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74363" y="5816589"/>
            <a:ext cx="8191798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50" dirty="0"/>
              <a:t>Docker Official homepage, </a:t>
            </a:r>
            <a:r>
              <a:rPr lang="en-US" altLang="ko-KR" sz="950" dirty="0">
                <a:hlinkClick r:id="rId3"/>
              </a:rPr>
              <a:t>https://</a:t>
            </a:r>
            <a:r>
              <a:rPr lang="en-US" altLang="ko-KR" sz="950" dirty="0" smtClean="0">
                <a:hlinkClick r:id="rId3"/>
              </a:rPr>
              <a:t>www.docker.com/what-docker</a:t>
            </a:r>
            <a:r>
              <a:rPr lang="en-US" altLang="ko-KR" sz="950" dirty="0" smtClean="0"/>
              <a:t> </a:t>
            </a:r>
            <a:endParaRPr lang="en-US" altLang="ko-KR" sz="950" dirty="0"/>
          </a:p>
          <a:p>
            <a:r>
              <a:rPr lang="ko-KR" altLang="en-US" sz="950" dirty="0" smtClean="0"/>
              <a:t>참고자료</a:t>
            </a:r>
            <a:r>
              <a:rPr lang="en-US" altLang="ko-KR" sz="950" dirty="0" smtClean="0"/>
              <a:t>: </a:t>
            </a:r>
            <a:r>
              <a:rPr lang="ko-KR" altLang="en-US" sz="950" dirty="0" smtClean="0"/>
              <a:t>이재홍</a:t>
            </a:r>
            <a:r>
              <a:rPr lang="en-US" altLang="ko-KR" sz="950" dirty="0" smtClean="0"/>
              <a:t>(2015) </a:t>
            </a:r>
            <a:r>
              <a:rPr lang="en-US" altLang="ko-KR" sz="950" dirty="0" smtClean="0">
                <a:hlinkClick r:id="rId4"/>
              </a:rPr>
              <a:t>http</a:t>
            </a:r>
            <a:r>
              <a:rPr lang="en-US" altLang="ko-KR" sz="950" dirty="0">
                <a:hlinkClick r:id="rId4"/>
              </a:rPr>
              <a:t>://</a:t>
            </a:r>
            <a:r>
              <a:rPr lang="en-US" altLang="ko-KR" sz="950" dirty="0" smtClean="0">
                <a:hlinkClick r:id="rId4"/>
              </a:rPr>
              <a:t>www.slideshare.net/pyrasis/docker-fordummies-44424016</a:t>
            </a:r>
            <a:r>
              <a:rPr lang="en-US" altLang="ko-KR" sz="950" dirty="0" smtClean="0"/>
              <a:t> </a:t>
            </a:r>
            <a:endParaRPr lang="en-US" altLang="ko-KR" sz="950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363" y="2795465"/>
            <a:ext cx="8313928" cy="296183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28327" y="6271961"/>
            <a:ext cx="8406000" cy="4410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5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Docker</a:t>
            </a:r>
            <a:r>
              <a:rPr lang="ko-KR" altLang="en-US" sz="1400" b="1" spc="-5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를 통해 격리된 개발 환경을 </a:t>
            </a:r>
            <a:r>
              <a:rPr lang="ko-KR" altLang="en-US" sz="1400" b="1" spc="-50" dirty="0">
                <a:solidFill>
                  <a:schemeClr val="tx1"/>
                </a:solidFill>
                <a:latin typeface="맑은 고딕" panose="020B0503020000020004" pitchFamily="50" charset="-127"/>
              </a:rPr>
              <a:t>만들 수 </a:t>
            </a:r>
            <a:r>
              <a:rPr lang="ko-KR" altLang="en-US" sz="1400" b="1" spc="-5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있으며</a:t>
            </a:r>
            <a:r>
              <a:rPr lang="en-US" altLang="ko-KR" sz="1400" b="1" spc="-5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400" b="1" spc="-5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해당 개발 환경을 재사용 및 배포 할 수 있음</a:t>
            </a:r>
            <a:r>
              <a:rPr lang="en-US" altLang="ko-KR" sz="1400" b="1" spc="-5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.</a:t>
            </a:r>
            <a:endParaRPr lang="ko-KR" altLang="en-US" sz="1400" b="1" spc="-5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428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Docker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2220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윈도우에서 구동되는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Docker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는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VirtualBox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기반의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Linux VM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에서 작동함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89391" y="4422015"/>
            <a:ext cx="8191798" cy="238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50" dirty="0" smtClean="0"/>
              <a:t>Tom </a:t>
            </a:r>
            <a:r>
              <a:rPr lang="en-US" altLang="ko-KR" sz="950" dirty="0"/>
              <a:t>(2016) </a:t>
            </a:r>
            <a:r>
              <a:rPr lang="en-US" altLang="ko-KR" sz="950" dirty="0">
                <a:hlinkClick r:id="rId3"/>
              </a:rPr>
              <a:t>http://</a:t>
            </a:r>
            <a:r>
              <a:rPr lang="en-US" altLang="ko-KR" sz="950" dirty="0" smtClean="0">
                <a:hlinkClick r:id="rId3"/>
              </a:rPr>
              <a:t>pseg.or.kr/pseg/infoinstall/6076</a:t>
            </a:r>
            <a:r>
              <a:rPr lang="en-US" altLang="ko-KR" sz="950" dirty="0" smtClean="0"/>
              <a:t> </a:t>
            </a:r>
            <a:endParaRPr lang="en-US" altLang="ko-KR" sz="950" dirty="0"/>
          </a:p>
        </p:txBody>
      </p:sp>
      <p:pic>
        <p:nvPicPr>
          <p:cNvPr id="3074" name="Picture 2" descr="http://pseg.or.kr/pseg/files/attach/images/242/076/006/14b4bc37a64b11ff2966b8eaab138485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0"/>
          <a:stretch/>
        </p:blipFill>
        <p:spPr bwMode="auto">
          <a:xfrm>
            <a:off x="450056" y="2154257"/>
            <a:ext cx="3759476" cy="216531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pseg.or.kr/pseg/files/attach/images/242/076/006/952323f89da12b32a05d54e9194de57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734" y="2029093"/>
            <a:ext cx="4291557" cy="243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82289" y="1461467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MAC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이나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Linux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기반의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PC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에서 보다 성능이 저하될 수 있으나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격리된 개발 환경을 재사용할 수 있다는 장점은 여전히 지니고 있음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85744" y="4917943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Docker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를 본 수업에서 사용하는 이유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85743" y="5457205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간편하게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Linux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상의 개발 환경을 구현하기 위해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추후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Web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실습 수업과 특정 개발 환경하에서 개발을 진행할 시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유용하게 활용할 수 있음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65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Docker Install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2220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https://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www.docker.com/products/docker-toolbox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2290" y="1412739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Docker Toolbox Download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742" y="1751293"/>
            <a:ext cx="6989075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4989930" y="3502529"/>
            <a:ext cx="1603752" cy="4693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743" y="4160043"/>
            <a:ext cx="3230346" cy="263192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3919" y="4160043"/>
            <a:ext cx="3243898" cy="2648996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849435" y="5564634"/>
            <a:ext cx="1872833" cy="15852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H="1">
            <a:off x="4071938" y="3731784"/>
            <a:ext cx="917991" cy="4282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3" idx="3"/>
            <a:endCxn id="4" idx="1"/>
          </p:cNvCxnSpPr>
          <p:nvPr/>
        </p:nvCxnSpPr>
        <p:spPr>
          <a:xfrm>
            <a:off x="4129089" y="5476008"/>
            <a:ext cx="514830" cy="85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3057" y="5796692"/>
            <a:ext cx="132622" cy="13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4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2015164"/>
            <a:ext cx="3398318" cy="23051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2217" y="2003763"/>
            <a:ext cx="3242994" cy="22118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792" y="3845673"/>
            <a:ext cx="2515174" cy="2525503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178594" y="1935827"/>
            <a:ext cx="6715661" cy="4435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Docker Install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25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52"/>
          <p:cNvGrpSpPr/>
          <p:nvPr/>
        </p:nvGrpSpPr>
        <p:grpSpPr>
          <a:xfrm>
            <a:off x="1680109" y="2090391"/>
            <a:ext cx="228600" cy="228600"/>
            <a:chOff x="2590800" y="1828800"/>
            <a:chExt cx="228600" cy="228600"/>
          </a:xfrm>
        </p:grpSpPr>
        <p:sp>
          <p:nvSpPr>
            <p:cNvPr id="12" name="타원 11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17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941050"/>
              </p:ext>
            </p:extLst>
          </p:nvPr>
        </p:nvGraphicFramePr>
        <p:xfrm>
          <a:off x="6952463" y="1925176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/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US" altLang="ko-KR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1D314E"/>
                    </a:solidFill>
                  </a:tcPr>
                </a:tc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내 컴퓨터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 – [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프로그램 제거 또는 변경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[Windows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기능 켜기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끄기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sz="1000" b="1" baseline="0" dirty="0" smtClean="0">
                          <a:solidFill>
                            <a:schemeClr val="tx1"/>
                          </a:solidFill>
                        </a:rPr>
                        <a:t>Hyper-V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항목에 관리 도구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플랫폼의 모든 하위 항목에 체크표시 확인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. (a)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항목이 존재하지 않는 경우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Hyper-V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를 지원하지 않는 컴퓨터 혹은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윈도우 버전임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(b) Hyper-V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 하위 항목 중 일부만 </a:t>
                      </a:r>
                      <a:r>
                        <a:rPr lang="ko-KR" altLang="en-US" sz="1000" b="1" baseline="0" dirty="0" err="1" smtClean="0">
                          <a:solidFill>
                            <a:schemeClr val="tx1"/>
                          </a:solidFill>
                        </a:rPr>
                        <a:t>선택가능시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, [</a:t>
                      </a:r>
                      <a:r>
                        <a:rPr lang="ko-KR" altLang="en-US" sz="1000" b="1" baseline="0" dirty="0" err="1" smtClean="0">
                          <a:solidFill>
                            <a:schemeClr val="tx1"/>
                          </a:solidFill>
                        </a:rPr>
                        <a:t>일부항목체크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]-[</a:t>
                      </a:r>
                      <a:r>
                        <a:rPr lang="ko-KR" altLang="en-US" sz="1000" b="1" baseline="0" dirty="0" err="1" smtClean="0">
                          <a:solidFill>
                            <a:schemeClr val="tx1"/>
                          </a:solidFill>
                        </a:rPr>
                        <a:t>재부팅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]-[</a:t>
                      </a:r>
                      <a:r>
                        <a:rPr lang="ko-KR" altLang="en-US" sz="1000" b="1" baseline="0" dirty="0" err="1" smtClean="0">
                          <a:solidFill>
                            <a:schemeClr val="tx1"/>
                          </a:solidFill>
                        </a:rPr>
                        <a:t>남은항목체크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]-[</a:t>
                      </a:r>
                      <a:r>
                        <a:rPr lang="ko-KR" altLang="en-US" sz="1000" b="1" baseline="0" dirty="0" err="1" smtClean="0">
                          <a:solidFill>
                            <a:schemeClr val="tx1"/>
                          </a:solidFill>
                        </a:rPr>
                        <a:t>재부팅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하면 모든 항목에 체크 되어 있는 걸 확인할 수 있음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[Docker </a:t>
                      </a:r>
                      <a:r>
                        <a:rPr lang="en-US" altLang="ko-KR" sz="1000" b="1" baseline="0" dirty="0" err="1" smtClean="0">
                          <a:solidFill>
                            <a:schemeClr val="tx1"/>
                          </a:solidFill>
                        </a:rPr>
                        <a:t>Quickstart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 Terminal]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실행 후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, [</a:t>
                      </a:r>
                      <a:r>
                        <a:rPr lang="en-US" altLang="ko-KR" sz="1000" b="1" baseline="0" dirty="0" err="1" smtClean="0">
                          <a:solidFill>
                            <a:schemeClr val="tx1"/>
                          </a:solidFill>
                        </a:rPr>
                        <a:t>Kitematic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 (Alpha)]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실행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pSp>
        <p:nvGrpSpPr>
          <p:cNvPr id="19" name="그룹 52"/>
          <p:cNvGrpSpPr/>
          <p:nvPr/>
        </p:nvGrpSpPr>
        <p:grpSpPr>
          <a:xfrm>
            <a:off x="4168963" y="2705239"/>
            <a:ext cx="228600" cy="228600"/>
            <a:chOff x="2590800" y="1828800"/>
            <a:chExt cx="228600" cy="228600"/>
          </a:xfrm>
        </p:grpSpPr>
        <p:sp>
          <p:nvSpPr>
            <p:cNvPr id="21" name="타원 20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2" name="그룹 52"/>
          <p:cNvGrpSpPr/>
          <p:nvPr/>
        </p:nvGrpSpPr>
        <p:grpSpPr>
          <a:xfrm>
            <a:off x="243584" y="5127469"/>
            <a:ext cx="228600" cy="228600"/>
            <a:chOff x="2590800" y="1828800"/>
            <a:chExt cx="228600" cy="228600"/>
          </a:xfrm>
        </p:grpSpPr>
        <p:sp>
          <p:nvSpPr>
            <p:cNvPr id="43" name="타원 42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3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282290" y="92220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6"/>
              </a:rPr>
              <a:t>https://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hlinkClick r:id="rId6"/>
              </a:rPr>
              <a:t>www.docker.com/products/docker-toolbox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82290" y="1377019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윈도우에서 지원하는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Hyper-V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기능 켜기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각종 금융사이트에서 설치되어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트레이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아이콘에서 실행되고 있는 보안 프로그램 실행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일시중지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7579" y="4663069"/>
            <a:ext cx="751343" cy="10126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6593" y="4663069"/>
            <a:ext cx="742950" cy="1000125"/>
          </a:xfrm>
          <a:prstGeom prst="rect">
            <a:avLst/>
          </a:prstGeom>
        </p:spPr>
      </p:pic>
      <p:grpSp>
        <p:nvGrpSpPr>
          <p:cNvPr id="37" name="그룹 52"/>
          <p:cNvGrpSpPr/>
          <p:nvPr/>
        </p:nvGrpSpPr>
        <p:grpSpPr>
          <a:xfrm>
            <a:off x="3484096" y="4536956"/>
            <a:ext cx="228600" cy="228600"/>
            <a:chOff x="2590800" y="1828800"/>
            <a:chExt cx="228600" cy="228600"/>
          </a:xfrm>
        </p:grpSpPr>
        <p:sp>
          <p:nvSpPr>
            <p:cNvPr id="38" name="타원 37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4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6" name="그룹 52"/>
          <p:cNvGrpSpPr/>
          <p:nvPr/>
        </p:nvGrpSpPr>
        <p:grpSpPr>
          <a:xfrm>
            <a:off x="5269785" y="4536956"/>
            <a:ext cx="228600" cy="228600"/>
            <a:chOff x="2590800" y="1828800"/>
            <a:chExt cx="228600" cy="228600"/>
          </a:xfrm>
        </p:grpSpPr>
        <p:sp>
          <p:nvSpPr>
            <p:cNvPr id="47" name="타원 46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5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561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18" y="4407288"/>
            <a:ext cx="3550304" cy="222061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72" y="1992571"/>
            <a:ext cx="4187533" cy="2357973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149288" y="1935828"/>
            <a:ext cx="6715661" cy="47721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Docker Install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52"/>
          <p:cNvGrpSpPr/>
          <p:nvPr/>
        </p:nvGrpSpPr>
        <p:grpSpPr>
          <a:xfrm>
            <a:off x="4068951" y="2078017"/>
            <a:ext cx="228600" cy="228600"/>
            <a:chOff x="2590800" y="1828800"/>
            <a:chExt cx="228600" cy="228600"/>
          </a:xfrm>
        </p:grpSpPr>
        <p:sp>
          <p:nvSpPr>
            <p:cNvPr id="12" name="타원 11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17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449795"/>
              </p:ext>
            </p:extLst>
          </p:nvPr>
        </p:nvGraphicFramePr>
        <p:xfrm>
          <a:off x="6952463" y="1925176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/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US" altLang="ko-KR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1D314E"/>
                    </a:solidFill>
                  </a:tcPr>
                </a:tc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정상적으로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Docker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가 </a:t>
                      </a:r>
                      <a:r>
                        <a:rPr lang="ko-KR" altLang="en-US" sz="1000" b="1" baseline="0" dirty="0" err="1" smtClean="0">
                          <a:solidFill>
                            <a:schemeClr val="tx1"/>
                          </a:solidFill>
                        </a:rPr>
                        <a:t>설치되었을시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 화면 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$ </a:t>
                      </a:r>
                      <a:r>
                        <a:rPr lang="en-US" altLang="ko-KR" sz="1000" b="1" baseline="0" dirty="0" err="1" smtClean="0">
                          <a:solidFill>
                            <a:schemeClr val="tx1"/>
                          </a:solidFill>
                        </a:rPr>
                        <a:t>docker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 run hello-world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입력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정상적으로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Docker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가 작동한다면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[Hello from Docker!]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메시지를 확인할 수 있음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pSp>
        <p:nvGrpSpPr>
          <p:cNvPr id="19" name="그룹 52"/>
          <p:cNvGrpSpPr/>
          <p:nvPr/>
        </p:nvGrpSpPr>
        <p:grpSpPr>
          <a:xfrm>
            <a:off x="1653902" y="4178687"/>
            <a:ext cx="228600" cy="228600"/>
            <a:chOff x="2590800" y="1828800"/>
            <a:chExt cx="228600" cy="228600"/>
          </a:xfrm>
        </p:grpSpPr>
        <p:sp>
          <p:nvSpPr>
            <p:cNvPr id="21" name="타원 20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2" name="그룹 52"/>
          <p:cNvGrpSpPr/>
          <p:nvPr/>
        </p:nvGrpSpPr>
        <p:grpSpPr>
          <a:xfrm>
            <a:off x="2813018" y="4420912"/>
            <a:ext cx="228600" cy="228600"/>
            <a:chOff x="2590800" y="1828800"/>
            <a:chExt cx="228600" cy="228600"/>
          </a:xfrm>
        </p:grpSpPr>
        <p:sp>
          <p:nvSpPr>
            <p:cNvPr id="43" name="타원 42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3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282290" y="92220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5"/>
              </a:rPr>
              <a:t>https://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hlinkClick r:id="rId5"/>
              </a:rPr>
              <a:t>www.docker.com/products/docker-toolbox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82290" y="1377019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Docker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설치 확인하기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2928" y="1992571"/>
            <a:ext cx="751343" cy="101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0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22" y="2819539"/>
            <a:ext cx="5407773" cy="33748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직사각형 34"/>
          <p:cNvSpPr/>
          <p:nvPr/>
        </p:nvSpPr>
        <p:spPr>
          <a:xfrm>
            <a:off x="178594" y="1935827"/>
            <a:ext cx="6715661" cy="4435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Docker Install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52"/>
          <p:cNvGrpSpPr/>
          <p:nvPr/>
        </p:nvGrpSpPr>
        <p:grpSpPr>
          <a:xfrm>
            <a:off x="733865" y="2734901"/>
            <a:ext cx="228600" cy="228600"/>
            <a:chOff x="2590800" y="1828800"/>
            <a:chExt cx="228600" cy="228600"/>
          </a:xfrm>
        </p:grpSpPr>
        <p:sp>
          <p:nvSpPr>
            <p:cNvPr id="12" name="타원 11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17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409568"/>
              </p:ext>
            </p:extLst>
          </p:nvPr>
        </p:nvGraphicFramePr>
        <p:xfrm>
          <a:off x="6952463" y="1925176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/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US" altLang="ko-KR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1D314E"/>
                    </a:solidFill>
                  </a:tcPr>
                </a:tc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회원가입을 진행하면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자신이 만든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Docker Image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를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Docker Hub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에 배포할 수 있음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원하는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Docker Image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를 찾기 위해 검색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. Official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마크가 붙은 것은 공식적으로 해당 기술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Stack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의 개발사가 제공하는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Image</a:t>
                      </a: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[Create]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를 누르면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Container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가 생성된다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pSp>
        <p:nvGrpSpPr>
          <p:cNvPr id="19" name="그룹 52"/>
          <p:cNvGrpSpPr/>
          <p:nvPr/>
        </p:nvGrpSpPr>
        <p:grpSpPr>
          <a:xfrm>
            <a:off x="1982976" y="2933839"/>
            <a:ext cx="228600" cy="228600"/>
            <a:chOff x="2590800" y="1828800"/>
            <a:chExt cx="228600" cy="228600"/>
          </a:xfrm>
        </p:grpSpPr>
        <p:sp>
          <p:nvSpPr>
            <p:cNvPr id="21" name="타원 20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282290" y="92220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4"/>
              </a:rPr>
              <a:t>https://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hlinkClick r:id="rId4"/>
              </a:rPr>
              <a:t>www.docker.com/products/docker-toolbox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82290" y="1377019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Kitematic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은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GUI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기반으로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Docker Image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검색하고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Container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간편하게 설치할 수 있는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8003" y="2319476"/>
            <a:ext cx="742950" cy="1000125"/>
          </a:xfrm>
          <a:prstGeom prst="rect">
            <a:avLst/>
          </a:prstGeom>
        </p:spPr>
      </p:pic>
      <p:grpSp>
        <p:nvGrpSpPr>
          <p:cNvPr id="37" name="그룹 52"/>
          <p:cNvGrpSpPr/>
          <p:nvPr/>
        </p:nvGrpSpPr>
        <p:grpSpPr>
          <a:xfrm>
            <a:off x="2734003" y="3667355"/>
            <a:ext cx="228600" cy="228600"/>
            <a:chOff x="2590800" y="1828800"/>
            <a:chExt cx="228600" cy="228600"/>
          </a:xfrm>
        </p:grpSpPr>
        <p:sp>
          <p:nvSpPr>
            <p:cNvPr id="38" name="타원 37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3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363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Docker Cheat Sheet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28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2220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https://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www.docker.com/sites/default/files/Docker_CheatSheet_08.09.2016_0.pdf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305" y="1477765"/>
            <a:ext cx="6796088" cy="527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7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Running on Linux Server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223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95" y="1848748"/>
            <a:ext cx="5814886" cy="3996990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Anaconda Download &amp; Install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4"/>
              </a:rPr>
              <a:t>https://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hlinkClick r:id="rId4"/>
              </a:rPr>
              <a:t>www.continuum.io/downloads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82289" y="1461467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데이터 분석에 필요한 많은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Package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들을 기본으로 포함하고 있어서 의존성 관리에 용이함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9624" y="3230277"/>
            <a:ext cx="5518666" cy="346320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6244505" y="4983309"/>
            <a:ext cx="2465217" cy="11323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79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Running on Linux Server (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30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K-big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실습 서버 사용 요청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https://kbig.kr/?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q=infra/edu_practice_apply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82290" y="1469640"/>
            <a:ext cx="4231187" cy="1776480"/>
            <a:chOff x="243569" y="1469640"/>
            <a:chExt cx="5898482" cy="24765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3569" y="1469640"/>
              <a:ext cx="3600450" cy="24765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9851" y="1529798"/>
              <a:ext cx="2362200" cy="2400300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2935480" y="3414144"/>
            <a:ext cx="5495288" cy="3059808"/>
            <a:chOff x="1074512" y="2088685"/>
            <a:chExt cx="6945699" cy="432000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4512" y="2088685"/>
              <a:ext cx="6945699" cy="4320000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2908922" y="4714598"/>
              <a:ext cx="2880360" cy="941832"/>
            </a:xfrm>
            <a:prstGeom prst="rect">
              <a:avLst/>
            </a:prstGeom>
            <a:solidFill>
              <a:srgbClr val="E3EAF5">
                <a:alpha val="80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4047649" y="6217920"/>
            <a:ext cx="4255103" cy="2560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4" idx="3"/>
          </p:cNvCxnSpPr>
          <p:nvPr/>
        </p:nvCxnSpPr>
        <p:spPr>
          <a:xfrm>
            <a:off x="4513477" y="2373703"/>
            <a:ext cx="3332075" cy="38442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69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Running on Linux Server (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31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실습 서버 사용 요청이 완료된 이후에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VM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가동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0" y="1546231"/>
            <a:ext cx="6419850" cy="24003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308" y="3955237"/>
            <a:ext cx="1939787" cy="2532778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78594" y="2072987"/>
            <a:ext cx="6715661" cy="4435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253664"/>
              </p:ext>
            </p:extLst>
          </p:nvPr>
        </p:nvGraphicFramePr>
        <p:xfrm>
          <a:off x="6952463" y="2062336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/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US" altLang="ko-KR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1D314E"/>
                    </a:solidFill>
                  </a:tcPr>
                </a:tc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서버 보기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클릭 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실습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VM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정보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창 확인 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시작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버튼 클릭 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정상적으로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VM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이 시작되면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IP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Port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정보를 확인 가능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아이디와 비밀번호 확인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cxnSp>
        <p:nvCxnSpPr>
          <p:cNvPr id="23" name="직선 화살표 연결선 22"/>
          <p:cNvCxnSpPr>
            <a:endCxn id="8" idx="3"/>
          </p:cNvCxnSpPr>
          <p:nvPr/>
        </p:nvCxnSpPr>
        <p:spPr>
          <a:xfrm flipH="1">
            <a:off x="3911095" y="3807912"/>
            <a:ext cx="2226658" cy="14137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25" name="그룹 52"/>
          <p:cNvGrpSpPr/>
          <p:nvPr/>
        </p:nvGrpSpPr>
        <p:grpSpPr>
          <a:xfrm>
            <a:off x="6529187" y="3438584"/>
            <a:ext cx="228600" cy="228600"/>
            <a:chOff x="2590800" y="1828800"/>
            <a:chExt cx="228600" cy="228600"/>
          </a:xfrm>
        </p:grpSpPr>
        <p:sp>
          <p:nvSpPr>
            <p:cNvPr id="26" name="타원 25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그룹 52"/>
          <p:cNvGrpSpPr/>
          <p:nvPr/>
        </p:nvGrpSpPr>
        <p:grpSpPr>
          <a:xfrm>
            <a:off x="1701348" y="3934112"/>
            <a:ext cx="228600" cy="228600"/>
            <a:chOff x="2590800" y="1828800"/>
            <a:chExt cx="228600" cy="228600"/>
          </a:xfrm>
        </p:grpSpPr>
        <p:sp>
          <p:nvSpPr>
            <p:cNvPr id="30" name="타원 29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그룹 52"/>
          <p:cNvGrpSpPr/>
          <p:nvPr/>
        </p:nvGrpSpPr>
        <p:grpSpPr>
          <a:xfrm>
            <a:off x="2006740" y="5910056"/>
            <a:ext cx="228600" cy="228600"/>
            <a:chOff x="2590800" y="1828800"/>
            <a:chExt cx="228600" cy="228600"/>
          </a:xfrm>
        </p:grpSpPr>
        <p:sp>
          <p:nvSpPr>
            <p:cNvPr id="34" name="타원 33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3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그룹 52"/>
          <p:cNvGrpSpPr/>
          <p:nvPr/>
        </p:nvGrpSpPr>
        <p:grpSpPr>
          <a:xfrm>
            <a:off x="2598302" y="5187846"/>
            <a:ext cx="228600" cy="228600"/>
            <a:chOff x="2590800" y="1828800"/>
            <a:chExt cx="228600" cy="228600"/>
          </a:xfrm>
        </p:grpSpPr>
        <p:sp>
          <p:nvSpPr>
            <p:cNvPr id="37" name="타원 36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4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9" name="그룹 52"/>
          <p:cNvGrpSpPr/>
          <p:nvPr/>
        </p:nvGrpSpPr>
        <p:grpSpPr>
          <a:xfrm>
            <a:off x="2598302" y="5560652"/>
            <a:ext cx="228600" cy="228600"/>
            <a:chOff x="2590800" y="1828800"/>
            <a:chExt cx="228600" cy="228600"/>
          </a:xfrm>
        </p:grpSpPr>
        <p:sp>
          <p:nvSpPr>
            <p:cNvPr id="40" name="타원 39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5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632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Running on Linux Server (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32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Xshell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통한 접속 정보 등록 이후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Xftp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활용한 코드 파일 업로드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21980" y="1363610"/>
            <a:ext cx="84379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Xshell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Xftp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다운로드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http://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www.netsarang.co.kr/download/main.html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Xshell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설정하기</a:t>
            </a:r>
            <a:endParaRPr lang="ko-KR" altLang="en-US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149"/>
          <a:stretch/>
        </p:blipFill>
        <p:spPr>
          <a:xfrm>
            <a:off x="352154" y="2252478"/>
            <a:ext cx="3770946" cy="1203954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78594" y="2072987"/>
            <a:ext cx="6715661" cy="4435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Table 1"/>
          <p:cNvGraphicFramePr>
            <a:graphicFrameLocks noGrp="1"/>
          </p:cNvGraphicFramePr>
          <p:nvPr>
            <p:extLst/>
          </p:nvPr>
        </p:nvGraphicFramePr>
        <p:xfrm>
          <a:off x="6952463" y="2062336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/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US" altLang="ko-KR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1D314E"/>
                    </a:solidFill>
                  </a:tcPr>
                </a:tc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err="1" smtClean="0">
                          <a:solidFill>
                            <a:schemeClr val="tx1"/>
                          </a:solidFill>
                        </a:rPr>
                        <a:t>Xshell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설치 이후에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 err="1" smtClean="0">
                          <a:solidFill>
                            <a:schemeClr val="tx1"/>
                          </a:solidFill>
                        </a:rPr>
                        <a:t>새로만들기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연결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탭에 원하는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 입력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err="1" smtClean="0">
                          <a:solidFill>
                            <a:schemeClr val="tx1"/>
                          </a:solidFill>
                        </a:rPr>
                        <a:t>리눅스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 서버의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Host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IP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입력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포트번호 입력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이후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사용자 인증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탭으로 이동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pSp>
        <p:nvGrpSpPr>
          <p:cNvPr id="21" name="그룹 52"/>
          <p:cNvGrpSpPr/>
          <p:nvPr/>
        </p:nvGrpSpPr>
        <p:grpSpPr>
          <a:xfrm>
            <a:off x="678596" y="2712819"/>
            <a:ext cx="228600" cy="228600"/>
            <a:chOff x="2590800" y="1828800"/>
            <a:chExt cx="228600" cy="228600"/>
          </a:xfrm>
        </p:grpSpPr>
        <p:sp>
          <p:nvSpPr>
            <p:cNvPr id="22" name="타원 21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8234" y="3175982"/>
            <a:ext cx="3353220" cy="3001792"/>
          </a:xfrm>
          <a:prstGeom prst="rect">
            <a:avLst/>
          </a:prstGeom>
        </p:spPr>
      </p:pic>
      <p:grpSp>
        <p:nvGrpSpPr>
          <p:cNvPr id="25" name="그룹 52"/>
          <p:cNvGrpSpPr/>
          <p:nvPr/>
        </p:nvGrpSpPr>
        <p:grpSpPr>
          <a:xfrm>
            <a:off x="5786971" y="3533191"/>
            <a:ext cx="228600" cy="228600"/>
            <a:chOff x="2590800" y="1828800"/>
            <a:chExt cx="228600" cy="228600"/>
          </a:xfrm>
        </p:grpSpPr>
        <p:sp>
          <p:nvSpPr>
            <p:cNvPr id="26" name="타원 25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그룹 52"/>
          <p:cNvGrpSpPr/>
          <p:nvPr/>
        </p:nvGrpSpPr>
        <p:grpSpPr>
          <a:xfrm>
            <a:off x="5886983" y="4033412"/>
            <a:ext cx="228600" cy="228600"/>
            <a:chOff x="2590800" y="1828800"/>
            <a:chExt cx="228600" cy="228600"/>
          </a:xfrm>
        </p:grpSpPr>
        <p:sp>
          <p:nvSpPr>
            <p:cNvPr id="30" name="타원 29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3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그룹 52"/>
          <p:cNvGrpSpPr/>
          <p:nvPr/>
        </p:nvGrpSpPr>
        <p:grpSpPr>
          <a:xfrm>
            <a:off x="5320820" y="4232351"/>
            <a:ext cx="228600" cy="228600"/>
            <a:chOff x="2590800" y="1828800"/>
            <a:chExt cx="228600" cy="228600"/>
          </a:xfrm>
        </p:grpSpPr>
        <p:sp>
          <p:nvSpPr>
            <p:cNvPr id="34" name="타원 33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4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그룹 52"/>
          <p:cNvGrpSpPr/>
          <p:nvPr/>
        </p:nvGrpSpPr>
        <p:grpSpPr>
          <a:xfrm>
            <a:off x="4054177" y="3334253"/>
            <a:ext cx="228600" cy="228600"/>
            <a:chOff x="2590800" y="1828800"/>
            <a:chExt cx="228600" cy="228600"/>
          </a:xfrm>
        </p:grpSpPr>
        <p:sp>
          <p:nvSpPr>
            <p:cNvPr id="37" name="타원 36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5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540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Running on Linux Server (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Xshell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통한 접속 정보 등록 이후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Xftp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활용한 코드 파일 업로드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21980" y="1363610"/>
            <a:ext cx="84379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Xshell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Xftp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다운로드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http://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www.netsarang.co.kr/download/main.html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Xshell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설정하기</a:t>
            </a:r>
            <a:endParaRPr lang="ko-KR" altLang="en-US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140" y="2407051"/>
            <a:ext cx="3171514" cy="153620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71" y="2221392"/>
            <a:ext cx="3017389" cy="268893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78594" y="2118707"/>
            <a:ext cx="6715661" cy="4435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Table 1"/>
          <p:cNvGraphicFramePr>
            <a:graphicFrameLocks noGrp="1"/>
          </p:cNvGraphicFramePr>
          <p:nvPr>
            <p:extLst/>
          </p:nvPr>
        </p:nvGraphicFramePr>
        <p:xfrm>
          <a:off x="6952463" y="2108056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/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US" altLang="ko-KR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1D314E"/>
                    </a:solidFill>
                  </a:tcPr>
                </a:tc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사용자 인증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탭 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인증방법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[Password]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선택 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사용자 이름에 </a:t>
                      </a:r>
                      <a:r>
                        <a:rPr lang="ko-KR" altLang="en-US" sz="1000" b="1" baseline="0" dirty="0" err="1" smtClean="0">
                          <a:solidFill>
                            <a:schemeClr val="tx1"/>
                          </a:solidFill>
                        </a:rPr>
                        <a:t>할당받은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 계정 명과 암호 입력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세션 프로필 작성이 완료되면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연결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 </a:t>
                      </a: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정상적으로 접속된 화면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108" y="4094299"/>
            <a:ext cx="3768182" cy="2308711"/>
          </a:xfrm>
          <a:prstGeom prst="rect">
            <a:avLst/>
          </a:prstGeom>
        </p:spPr>
      </p:pic>
      <p:grpSp>
        <p:nvGrpSpPr>
          <p:cNvPr id="21" name="그룹 52"/>
          <p:cNvGrpSpPr/>
          <p:nvPr/>
        </p:nvGrpSpPr>
        <p:grpSpPr>
          <a:xfrm>
            <a:off x="1017673" y="2457733"/>
            <a:ext cx="228600" cy="228600"/>
            <a:chOff x="2590800" y="1828800"/>
            <a:chExt cx="228600" cy="228600"/>
          </a:xfrm>
        </p:grpSpPr>
        <p:sp>
          <p:nvSpPr>
            <p:cNvPr id="22" name="타원 21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그룹 52"/>
          <p:cNvGrpSpPr/>
          <p:nvPr/>
        </p:nvGrpSpPr>
        <p:grpSpPr>
          <a:xfrm>
            <a:off x="2604019" y="2842367"/>
            <a:ext cx="228600" cy="228600"/>
            <a:chOff x="2590800" y="1828800"/>
            <a:chExt cx="228600" cy="228600"/>
          </a:xfrm>
        </p:grpSpPr>
        <p:sp>
          <p:nvSpPr>
            <p:cNvPr id="26" name="타원 25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그룹 52"/>
          <p:cNvGrpSpPr/>
          <p:nvPr/>
        </p:nvGrpSpPr>
        <p:grpSpPr>
          <a:xfrm>
            <a:off x="2618307" y="3133326"/>
            <a:ext cx="228600" cy="228600"/>
            <a:chOff x="2590800" y="1828800"/>
            <a:chExt cx="228600" cy="228600"/>
          </a:xfrm>
        </p:grpSpPr>
        <p:sp>
          <p:nvSpPr>
            <p:cNvPr id="30" name="타원 29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3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그룹 52"/>
          <p:cNvGrpSpPr/>
          <p:nvPr/>
        </p:nvGrpSpPr>
        <p:grpSpPr>
          <a:xfrm>
            <a:off x="2925092" y="6111233"/>
            <a:ext cx="228600" cy="228600"/>
            <a:chOff x="2590800" y="1828800"/>
            <a:chExt cx="228600" cy="228600"/>
          </a:xfrm>
        </p:grpSpPr>
        <p:sp>
          <p:nvSpPr>
            <p:cNvPr id="34" name="타원 33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4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그룹 52"/>
          <p:cNvGrpSpPr/>
          <p:nvPr/>
        </p:nvGrpSpPr>
        <p:grpSpPr>
          <a:xfrm>
            <a:off x="4570670" y="3681136"/>
            <a:ext cx="228600" cy="228600"/>
            <a:chOff x="2590800" y="1828800"/>
            <a:chExt cx="228600" cy="228600"/>
          </a:xfrm>
        </p:grpSpPr>
        <p:sp>
          <p:nvSpPr>
            <p:cNvPr id="37" name="타원 36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5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945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Running on Linux Server (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Ananconda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설치시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Python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실행에 필요한 다양한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Package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들이 함께 설치되어 간편함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21980" y="1363610"/>
            <a:ext cx="84379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Anaconda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다운로드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(2.7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버전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64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비트용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wget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https://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repo.continuum.io/archive/Anaconda2-4.2.0-Linux-x86.sh</a:t>
            </a:r>
            <a:endParaRPr lang="en-US" altLang="ko-KR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Anaconda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설치</a:t>
            </a:r>
            <a:endParaRPr lang="en-US" altLang="ko-KR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bash Anaconda2-4.2.0-Linux-x86_64.sh </a:t>
            </a:r>
            <a:endParaRPr lang="en-US" altLang="ko-KR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설치 완료 후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작동확인</a:t>
            </a:r>
            <a:endParaRPr lang="ko-KR" altLang="en-US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999" y="3572935"/>
            <a:ext cx="5150010" cy="191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17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95" y="2198592"/>
            <a:ext cx="5028248" cy="29202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369" y="3109560"/>
            <a:ext cx="4289624" cy="3386746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Running on Linux Server (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35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Xshell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통한 접속 정보 등록 이후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Xftp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활용한 코드 파일 업로드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21980" y="1363610"/>
            <a:ext cx="84379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Xshell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Xftp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다운로드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/>
              </a:rPr>
              <a:t>http://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/>
              </a:rPr>
              <a:t>www.netsarang.co.kr/download/main.html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Xshell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설정하기</a:t>
            </a:r>
            <a:endParaRPr lang="ko-KR" altLang="en-US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8594" y="2118707"/>
            <a:ext cx="6715661" cy="4435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Table 1"/>
          <p:cNvGraphicFramePr>
            <a:graphicFrameLocks noGrp="1"/>
          </p:cNvGraphicFramePr>
          <p:nvPr>
            <p:extLst/>
          </p:nvPr>
        </p:nvGraphicFramePr>
        <p:xfrm>
          <a:off x="6952463" y="2108056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/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US" altLang="ko-KR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1D314E"/>
                    </a:solidFill>
                  </a:tcPr>
                </a:tc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err="1" smtClean="0">
                          <a:solidFill>
                            <a:schemeClr val="tx1"/>
                          </a:solidFill>
                        </a:rPr>
                        <a:t>Xshell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에서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새 파일 전송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클릭 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작성한 소스코드 파일을 서버의 원하는 경로에 </a:t>
                      </a:r>
                      <a:r>
                        <a:rPr lang="ko-KR" altLang="en-US" sz="1000" b="1" baseline="0" dirty="0" err="1" smtClean="0">
                          <a:solidFill>
                            <a:schemeClr val="tx1"/>
                          </a:solidFill>
                        </a:rPr>
                        <a:t>드래그앤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baseline="0" dirty="0" err="1" smtClean="0">
                          <a:solidFill>
                            <a:schemeClr val="tx1"/>
                          </a:solidFill>
                        </a:rPr>
                        <a:t>드랍을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 통해 업로드 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err="1" smtClean="0">
                          <a:solidFill>
                            <a:schemeClr val="tx1"/>
                          </a:solidFill>
                        </a:rPr>
                        <a:t>업로드된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 파일이 목록에 잘 나오는지 확인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err="1" smtClean="0">
                          <a:solidFill>
                            <a:schemeClr val="tx1"/>
                          </a:solidFill>
                        </a:rPr>
                        <a:t>Xshell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Command line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에 다음의 명령어 입력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>
                        <a:buFont typeface="+mj-ea"/>
                        <a:buNone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>
                        <a:buFont typeface="+mj-ea"/>
                        <a:buNone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$ python [</a:t>
                      </a:r>
                      <a:r>
                        <a:rPr lang="ko-KR" altLang="en-US" sz="1000" b="1" baseline="0" dirty="0" err="1" smtClean="0">
                          <a:solidFill>
                            <a:schemeClr val="tx1"/>
                          </a:solidFill>
                        </a:rPr>
                        <a:t>실행할파일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ko-KR" sz="1000" b="1" baseline="0" dirty="0" err="1" smtClean="0">
                          <a:solidFill>
                            <a:schemeClr val="tx1"/>
                          </a:solidFill>
                        </a:rPr>
                        <a:t>py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 [argument] </a:t>
                      </a: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pSp>
        <p:nvGrpSpPr>
          <p:cNvPr id="21" name="그룹 52"/>
          <p:cNvGrpSpPr/>
          <p:nvPr/>
        </p:nvGrpSpPr>
        <p:grpSpPr>
          <a:xfrm>
            <a:off x="3980329" y="2539776"/>
            <a:ext cx="228600" cy="228600"/>
            <a:chOff x="2590800" y="1828800"/>
            <a:chExt cx="228600" cy="228600"/>
          </a:xfrm>
        </p:grpSpPr>
        <p:sp>
          <p:nvSpPr>
            <p:cNvPr id="22" name="타원 21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그룹 52"/>
          <p:cNvGrpSpPr/>
          <p:nvPr/>
        </p:nvGrpSpPr>
        <p:grpSpPr>
          <a:xfrm>
            <a:off x="3039392" y="4216756"/>
            <a:ext cx="228600" cy="228600"/>
            <a:chOff x="2590800" y="1828800"/>
            <a:chExt cx="228600" cy="228600"/>
          </a:xfrm>
        </p:grpSpPr>
        <p:sp>
          <p:nvSpPr>
            <p:cNvPr id="26" name="타원 25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그룹 52"/>
          <p:cNvGrpSpPr/>
          <p:nvPr/>
        </p:nvGrpSpPr>
        <p:grpSpPr>
          <a:xfrm>
            <a:off x="4670683" y="4466582"/>
            <a:ext cx="228600" cy="228600"/>
            <a:chOff x="2590800" y="1828800"/>
            <a:chExt cx="228600" cy="228600"/>
          </a:xfrm>
        </p:grpSpPr>
        <p:sp>
          <p:nvSpPr>
            <p:cNvPr id="30" name="타원 29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3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3520" y="5042385"/>
            <a:ext cx="3623424" cy="1447571"/>
          </a:xfrm>
          <a:prstGeom prst="rect">
            <a:avLst/>
          </a:prstGeom>
        </p:spPr>
      </p:pic>
      <p:grpSp>
        <p:nvGrpSpPr>
          <p:cNvPr id="39" name="그룹 52"/>
          <p:cNvGrpSpPr/>
          <p:nvPr/>
        </p:nvGrpSpPr>
        <p:grpSpPr>
          <a:xfrm>
            <a:off x="4784983" y="5042385"/>
            <a:ext cx="228600" cy="228600"/>
            <a:chOff x="2590800" y="1828800"/>
            <a:chExt cx="228600" cy="228600"/>
          </a:xfrm>
        </p:grpSpPr>
        <p:sp>
          <p:nvSpPr>
            <p:cNvPr id="40" name="타원 39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4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367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과제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5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과제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Print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문을 활용해서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5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단짜리 크리스마스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트리를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아래와 같이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리눅스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서버에서 실행시킬 것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322" y="1515196"/>
            <a:ext cx="2931821" cy="414462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82290" y="5925959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Google Style Guide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및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A Byte of Python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한글 요약 파일 목차 살펴보고 오기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053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감사합니다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03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Anaconda Download &amp; Install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https://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www.continuum.io/downloads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82289" y="1461467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리눅스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용 설치방법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553" y="2007393"/>
            <a:ext cx="6709451" cy="43200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314634" y="4540396"/>
            <a:ext cx="3135922" cy="152464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06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Anaconda Download &amp; Install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https://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www.continuum.io/downloads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82289" y="1461467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설치시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환경변수를 자동으로 잡아주는 등 편리한 부분이 많음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88" y="1848748"/>
            <a:ext cx="7340092" cy="483558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246727" y="2538123"/>
            <a:ext cx="1032379" cy="119805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34558" y="2538123"/>
            <a:ext cx="1032379" cy="119805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70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Anaconda Download &amp; Install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https://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www.continuum.io/downloads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82289" y="1461467"/>
            <a:ext cx="82219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Jupyter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라는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Web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기반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Notebook Interface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를 지닌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커널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변경이 가능한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개발 환경을 함께 제공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(2, 3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버전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함께 사용 가능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)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문서에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코드를 바로 넣어 실행해 볼 수 있어서 많은 세미나에서 활용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리눅스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기반 서버에 설치하여 다른 컴퓨터에서도 사용할 수도 있음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Jupyter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Hub) 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17" y="2528550"/>
            <a:ext cx="8337143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1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Anaconda Download &amp; Install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https://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www.continuum.io/downloads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82289" y="1461467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Spyder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라는 통합 개발 환경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(IDE)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을 지원 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668" y="2058700"/>
            <a:ext cx="7397242" cy="45136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440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 smtClean="0">
                <a:solidFill>
                  <a:schemeClr val="accent4">
                    <a:lumMod val="50000"/>
                  </a:schemeClr>
                </a:solidFill>
              </a:rPr>
              <a:t>SublimeText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 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8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289" y="990528"/>
            <a:ext cx="8406001" cy="42221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https://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sublimetext.com/2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82289" y="1461467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대부분의 프로그래밍 언어의 문법 강조 기능을 지원하기 때문에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가벼운 코드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Editor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급하게 사용할 때 편리함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(IDE vs Code Editor)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설치 이 후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한글 지원을 위해 기본 설정 변경 필요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[Setting]-[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default_encoding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: UTF-8] 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58" y="2343606"/>
            <a:ext cx="5362478" cy="31500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0798" y="3297464"/>
            <a:ext cx="6172831" cy="335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97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Python 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이란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? 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0" y="1237545"/>
            <a:ext cx="8406001" cy="1258520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파이썬은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배우기 쉽고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강력한 프로그래밍 언어입니다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파이썬은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효율적인 </a:t>
            </a:r>
            <a:r>
              <a:rPr lang="ko-KR" altLang="en-US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고수준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데이터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구조를 갖추고 있으며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간단하지만 효과적인 </a:t>
            </a:r>
            <a:r>
              <a:rPr lang="ko-KR" altLang="en-US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객체 지향 프로그래밍 접근법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또한 갖추고 있습니다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r>
              <a:rPr lang="ko-KR" altLang="en-US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우아한 문법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과 </a:t>
            </a:r>
            <a:r>
              <a:rPr lang="ko-KR" altLang="en-US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동적 타이핑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그리고 </a:t>
            </a:r>
            <a:r>
              <a:rPr lang="ko-KR" altLang="en-US" sz="1600" b="1" spc="-150" dirty="0" err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인터프리팅</a:t>
            </a:r>
            <a:r>
              <a:rPr lang="ko-KR" altLang="en-US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환경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을 갖춘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파이썬은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다양한 분야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다양한 플랫폼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에서 사용될 수 있는 최적의 </a:t>
            </a:r>
            <a:r>
              <a:rPr lang="ko-KR" altLang="en-US" sz="1600" b="1" spc="-150" dirty="0" err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스크립팅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, RAD(rapid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application development -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빠른 프로그램 개발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)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언어입니다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공식 </a:t>
            </a:r>
            <a:r>
              <a:rPr lang="ko-KR" altLang="en-US" sz="1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소개글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9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7461"/>
          <a:stretch/>
        </p:blipFill>
        <p:spPr>
          <a:xfrm>
            <a:off x="1969418" y="2577400"/>
            <a:ext cx="5031743" cy="3579698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282291" y="6238434"/>
            <a:ext cx="8406000" cy="4410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Life is too short, You need Python. </a:t>
            </a:r>
            <a:r>
              <a:rPr lang="ko-KR" altLang="en-US" sz="1400" b="1" spc="-5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인생은 </a:t>
            </a:r>
            <a:r>
              <a:rPr lang="ko-KR" altLang="en-US" sz="1400" b="1" spc="-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짧다</a:t>
            </a:r>
            <a:r>
              <a:rPr lang="en-US" altLang="ko-KR" sz="1400" b="1" spc="-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spc="-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그래서 </a:t>
            </a:r>
            <a:r>
              <a:rPr lang="ko-KR" altLang="en-US" sz="1400" b="1" spc="-5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파이썬이</a:t>
            </a:r>
            <a:r>
              <a:rPr lang="ko-KR" altLang="en-US" sz="1400" b="1" spc="-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필요하다</a:t>
            </a:r>
            <a:r>
              <a:rPr lang="en-US" altLang="ko-KR" sz="1400" b="1" spc="-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spc="-5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001161" y="4070954"/>
            <a:ext cx="208104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4"/>
              </a:rPr>
              <a:t>그림출처</a:t>
            </a:r>
            <a:endParaRPr lang="en-US" altLang="ko-KR" sz="1000" dirty="0" smtClean="0">
              <a:hlinkClick r:id="rId4"/>
            </a:endParaRPr>
          </a:p>
          <a:p>
            <a:endParaRPr lang="en-US" altLang="ko-KR" sz="1000" dirty="0">
              <a:hlinkClick r:id="rId4"/>
            </a:endParaRPr>
          </a:p>
          <a:p>
            <a:r>
              <a:rPr lang="ko-KR" altLang="en-US" sz="1000" dirty="0" smtClean="0">
                <a:hlinkClick r:id="rId4"/>
              </a:rPr>
              <a:t>http</a:t>
            </a:r>
            <a:r>
              <a:rPr lang="ko-KR" altLang="en-US" sz="1000" dirty="0">
                <a:hlinkClick r:id="rId4"/>
              </a:rPr>
              <a:t>://blogs.perceptionsystem.com/infographic/java-vs-python-programming-language-productive/</a:t>
            </a:r>
            <a:r>
              <a:rPr lang="ko-KR" altLang="en-US" sz="1000" dirty="0"/>
              <a:t> 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92378" y="3117088"/>
            <a:ext cx="16435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다른 개발 언어에 비해 배우기 쉽도록 설계되었음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(Learning Curve)</a:t>
            </a:r>
          </a:p>
        </p:txBody>
      </p:sp>
    </p:spTree>
    <p:extLst>
      <p:ext uri="{BB962C8B-B14F-4D97-AF65-F5344CB8AC3E}">
        <p14:creationId xmlns:p14="http://schemas.microsoft.com/office/powerpoint/2010/main" val="201979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9015</TotalTime>
  <Words>2099</Words>
  <Application>Microsoft Office PowerPoint</Application>
  <PresentationFormat>화면 슬라이드 쇼(4:3)</PresentationFormat>
  <Paragraphs>404</Paragraphs>
  <Slides>38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3" baseType="lpstr">
      <vt:lpstr>맑은 고딕</vt:lpstr>
      <vt:lpstr>Wingdings</vt:lpstr>
      <vt:lpstr>Times New Roman</vt:lpstr>
      <vt:lpstr>Arial</vt:lpstr>
      <vt:lpstr>Office 테마</vt:lpstr>
      <vt:lpstr>Start Programming with Google Python Style Guide</vt:lpstr>
      <vt:lpstr>Ch01. Hello Python!</vt:lpstr>
      <vt:lpstr>Anaconda Download &amp; Install</vt:lpstr>
      <vt:lpstr>Anaconda Download &amp; Install</vt:lpstr>
      <vt:lpstr>Anaconda Download &amp; Install</vt:lpstr>
      <vt:lpstr>Anaconda Download &amp; Install</vt:lpstr>
      <vt:lpstr>Anaconda Download &amp; Install</vt:lpstr>
      <vt:lpstr>SublimeText 2</vt:lpstr>
      <vt:lpstr>Python 이란? </vt:lpstr>
      <vt:lpstr>Python 이란?</vt:lpstr>
      <vt:lpstr>코드 (ch01_hello_python.py)</vt:lpstr>
      <vt:lpstr>Python 이란? </vt:lpstr>
      <vt:lpstr>Python 이란? </vt:lpstr>
      <vt:lpstr>Python 이란? </vt:lpstr>
      <vt:lpstr>Python Style Guidelines</vt:lpstr>
      <vt:lpstr>코드 (ch01_coding_convention.py)</vt:lpstr>
      <vt:lpstr>코드 (ch01_coding_convention.py)</vt:lpstr>
      <vt:lpstr>Python Style Guidelines</vt:lpstr>
      <vt:lpstr>Version 2 vs 3</vt:lpstr>
      <vt:lpstr>Docker</vt:lpstr>
      <vt:lpstr>Docker</vt:lpstr>
      <vt:lpstr>Docker</vt:lpstr>
      <vt:lpstr>Docker</vt:lpstr>
      <vt:lpstr>Docker Install</vt:lpstr>
      <vt:lpstr>Docker Install</vt:lpstr>
      <vt:lpstr>Docker Install</vt:lpstr>
      <vt:lpstr>Docker Install</vt:lpstr>
      <vt:lpstr>Docker Cheat Sheet</vt:lpstr>
      <vt:lpstr>Running on Linux Server</vt:lpstr>
      <vt:lpstr>Running on Linux Server (실습)</vt:lpstr>
      <vt:lpstr>Running on Linux Server (실습)</vt:lpstr>
      <vt:lpstr>Running on Linux Server (실습)</vt:lpstr>
      <vt:lpstr>Running on Linux Server (실습)</vt:lpstr>
      <vt:lpstr>Running on Linux Server (실습)</vt:lpstr>
      <vt:lpstr>Running on Linux Server (실습)</vt:lpstr>
      <vt:lpstr>과제</vt:lpstr>
      <vt:lpstr>과제</vt:lpstr>
      <vt:lpstr>감사합니다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Yunho Maeng</cp:lastModifiedBy>
  <cp:revision>239</cp:revision>
  <cp:lastPrinted>2011-08-28T13:13:29Z</cp:lastPrinted>
  <dcterms:created xsi:type="dcterms:W3CDTF">2011-08-24T01:05:33Z</dcterms:created>
  <dcterms:modified xsi:type="dcterms:W3CDTF">2016-12-25T15:54:24Z</dcterms:modified>
</cp:coreProperties>
</file>